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0" r:id="rId8"/>
    <p:sldId id="30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BC9"/>
    <a:srgbClr val="1B3979"/>
    <a:srgbClr val="00339E"/>
    <a:srgbClr val="1B3BA3"/>
    <a:srgbClr val="1B3BB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104" d="100"/>
          <a:sy n="104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2339558"/>
            <a:ext cx="49555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Arial Black" panose="020B0A04020102020204" pitchFamily="34" charset="0"/>
              </a:rPr>
              <a:t>Современные технологии обучения родным языкам: функциональность и </a:t>
            </a:r>
            <a:r>
              <a:rPr lang="ru-RU" sz="2800" b="1" dirty="0" err="1">
                <a:solidFill>
                  <a:srgbClr val="0070C0"/>
                </a:solidFill>
                <a:latin typeface="Arial Black" panose="020B0A04020102020204" pitchFamily="34" charset="0"/>
              </a:rPr>
              <a:t>интегративность</a:t>
            </a:r>
            <a:endParaRPr lang="ru-RU" sz="2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6096000" y="4793673"/>
            <a:ext cx="6186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05985"/>
                </a:solidFill>
              </a:rPr>
              <a:t>ХАМРАЕВА  ЕЛИЗАВЕТА  АЛЕКСАНДРОВНА, </a:t>
            </a:r>
            <a:r>
              <a:rPr lang="ru-RU" dirty="0" err="1">
                <a:solidFill>
                  <a:srgbClr val="405985"/>
                </a:solidFill>
              </a:rPr>
              <a:t>д.п.н</a:t>
            </a:r>
            <a:r>
              <a:rPr lang="ru-RU" dirty="0">
                <a:solidFill>
                  <a:srgbClr val="405985"/>
                </a:solidFill>
              </a:rPr>
              <a:t>., проф</a:t>
            </a:r>
            <a:r>
              <a:rPr lang="ru-RU" dirty="0">
                <a:solidFill>
                  <a:srgbClr val="8D9CB5"/>
                </a:solidFill>
              </a:rPr>
              <a:t>.</a:t>
            </a:r>
            <a:br>
              <a:rPr lang="ru-RU" dirty="0">
                <a:solidFill>
                  <a:srgbClr val="8D9CB5"/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692727" y="951344"/>
            <a:ext cx="8641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4800" b="1" dirty="0">
                <a:solidFill>
                  <a:srgbClr val="1B3B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Языковое образование в России: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D1A2C95-011B-D6AA-9C9B-DD555B0FD53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0364" y="2854036"/>
            <a:ext cx="11447703" cy="3610263"/>
          </a:xfrm>
        </p:spPr>
        <p:txBody>
          <a:bodyPr>
            <a:normAutofit/>
          </a:bodyPr>
          <a:lstStyle/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r>
              <a:rPr lang="ru-RU" altLang="ru-RU" sz="2800" dirty="0">
                <a:solidFill>
                  <a:srgbClr val="16165D"/>
                </a:solidFill>
              </a:rPr>
              <a:t>Методологическая основа - культурно-исторический подход и концепция социального конструктивизма Л.С. Выготского; </a:t>
            </a:r>
          </a:p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r>
              <a:rPr lang="ru-RU" altLang="ru-RU" sz="2800" dirty="0">
                <a:solidFill>
                  <a:srgbClr val="16165D"/>
                </a:solidFill>
              </a:rPr>
              <a:t>изучение языков в деятельности; </a:t>
            </a:r>
          </a:p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r>
              <a:rPr lang="ru-RU" altLang="ru-RU" sz="2800" dirty="0">
                <a:solidFill>
                  <a:srgbClr val="16165D"/>
                </a:solidFill>
              </a:rPr>
              <a:t>основа  для достижения  функциональной грамотности учащегося; </a:t>
            </a:r>
          </a:p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r>
              <a:rPr lang="ru-RU" altLang="ru-RU" sz="2800" b="1" dirty="0">
                <a:solidFill>
                  <a:srgbClr val="1B3BC9"/>
                </a:solidFill>
              </a:rPr>
              <a:t>изучение школьных предметов на разных языках = интеграция;</a:t>
            </a:r>
          </a:p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r>
              <a:rPr lang="ru-RU" altLang="ru-RU" sz="2800" i="1" dirty="0">
                <a:solidFill>
                  <a:srgbClr val="16165D"/>
                </a:solidFill>
              </a:rPr>
              <a:t>восприятие</a:t>
            </a:r>
            <a:r>
              <a:rPr lang="ru-RU" altLang="ru-RU" sz="2800" dirty="0">
                <a:solidFill>
                  <a:srgbClr val="16165D"/>
                </a:solidFill>
              </a:rPr>
              <a:t> языка как инструментария познания, самопознания и саморазвития</a:t>
            </a:r>
            <a:r>
              <a:rPr lang="ru-RU" altLang="ru-RU" sz="2800" dirty="0"/>
              <a:t>. </a:t>
            </a:r>
          </a:p>
          <a:p>
            <a:pPr marL="609600" indent="-609600">
              <a:buClr>
                <a:srgbClr val="00B0F0"/>
              </a:buClr>
              <a:buFont typeface="Arial" charset="0"/>
              <a:buChar char="•"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43175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786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346820" y="877455"/>
            <a:ext cx="49459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“</a:t>
            </a: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Родной язык и культур - основа </a:t>
            </a:r>
            <a:r>
              <a:rPr lang="ru-RU" altLang="ru-RU" sz="2400" b="1" dirty="0">
                <a:solidFill>
                  <a:srgbClr val="16165D"/>
                </a:solidFill>
                <a:latin typeface="Verdana" panose="020B0604030504040204" pitchFamily="34" charset="0"/>
              </a:rPr>
              <a:t>этнической идентичности</a:t>
            </a: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.</a:t>
            </a:r>
          </a:p>
          <a:p>
            <a:b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Владение государственным языком, знание культуры и истории народов России – </a:t>
            </a:r>
            <a:r>
              <a:rPr lang="ru-RU" altLang="ru-RU" sz="2400" b="1" dirty="0">
                <a:solidFill>
                  <a:srgbClr val="16165D"/>
                </a:solidFill>
                <a:latin typeface="Verdana" panose="020B0604030504040204" pitchFamily="34" charset="0"/>
              </a:rPr>
              <a:t>общероссийская идентичность</a:t>
            </a: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.</a:t>
            </a:r>
          </a:p>
          <a:p>
            <a:b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Функциональное владение иностранным языком – </a:t>
            </a:r>
            <a:r>
              <a:rPr lang="ru-RU" altLang="ru-RU" sz="2400" b="1" dirty="0">
                <a:solidFill>
                  <a:srgbClr val="16165D"/>
                </a:solidFill>
                <a:latin typeface="Verdana" panose="020B0604030504040204" pitchFamily="34" charset="0"/>
              </a:rPr>
              <a:t>залог успешности</a:t>
            </a: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 современного </a:t>
            </a:r>
            <a:b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16165D"/>
                </a:solidFill>
                <a:latin typeface="Verdana" panose="020B0604030504040204" pitchFamily="34" charset="0"/>
              </a:rPr>
              <a:t>человека, общества и государства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id="{0D6ADD76-88D5-9DFC-CF07-D074BA0C54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155" y="1170981"/>
            <a:ext cx="4945942" cy="5176938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DC2B9B-B1DE-F734-A11F-0C03DAF87E8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1" t="2884" r="15198" b="3454"/>
          <a:stretch/>
        </p:blipFill>
        <p:spPr>
          <a:xfrm>
            <a:off x="6052214" y="1600209"/>
            <a:ext cx="3831336" cy="408681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9544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393D69-31DE-441F-BFD4-6B48766018AC}"/>
              </a:ext>
            </a:extLst>
          </p:cNvPr>
          <p:cNvSpPr txBox="1"/>
          <p:nvPr/>
        </p:nvSpPr>
        <p:spPr>
          <a:xfrm>
            <a:off x="547747" y="1287847"/>
            <a:ext cx="34054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1B3BC9"/>
                </a:solidFill>
              </a:rPr>
              <a:t>Перспектива изучения родного языка </a:t>
            </a:r>
          </a:p>
          <a:p>
            <a:pPr algn="ctr">
              <a:defRPr/>
            </a:pPr>
            <a:r>
              <a:rPr lang="ru-RU" altLang="ru-RU" sz="2800" b="1" dirty="0">
                <a:solidFill>
                  <a:srgbClr val="1B3BC9"/>
                </a:solidFill>
              </a:rPr>
              <a:t>- в единстве лингвистического блока: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3C2868-C355-F396-AEB7-F6016CD170C8}"/>
              </a:ext>
            </a:extLst>
          </p:cNvPr>
          <p:cNvSpPr txBox="1"/>
          <p:nvPr/>
        </p:nvSpPr>
        <p:spPr>
          <a:xfrm>
            <a:off x="4110182" y="2171053"/>
            <a:ext cx="739333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элемент социокультурной образовательной среды, основан на принципах </a:t>
            </a:r>
            <a:r>
              <a:rPr lang="ru-RU" altLang="ru-RU" sz="2000" dirty="0">
                <a:solidFill>
                  <a:srgbClr val="1B3BC9"/>
                </a:solidFill>
                <a:cs typeface="Arial" pitchFamily="34" charset="0"/>
              </a:rPr>
              <a:t>диалога культур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новейшие достижения современной психологии и </a:t>
            </a:r>
            <a:r>
              <a:rPr lang="ru-RU" altLang="ru-RU" sz="2000" dirty="0">
                <a:solidFill>
                  <a:srgbClr val="1B3BC9"/>
                </a:solidFill>
                <a:cs typeface="Arial" pitchFamily="34" charset="0"/>
              </a:rPr>
              <a:t>методики</a:t>
            </a: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  обучения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системно-деятельностный и коммуникативно-деятельностный подходы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мотивация и интерес ученика ко всем изучаемым языкам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использование  </a:t>
            </a:r>
            <a:r>
              <a:rPr lang="ru-RU" altLang="ru-RU" sz="2000" dirty="0">
                <a:solidFill>
                  <a:srgbClr val="1B3BC9"/>
                </a:solidFill>
                <a:cs typeface="Arial" pitchFamily="34" charset="0"/>
              </a:rPr>
              <a:t>всех изучаемых языков </a:t>
            </a: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в качестве инструментов познания, самопознания и самообразования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проектирование </a:t>
            </a:r>
            <a:r>
              <a:rPr lang="ru-RU" altLang="ru-RU" sz="2000" dirty="0">
                <a:solidFill>
                  <a:srgbClr val="1B3BC9"/>
                </a:solidFill>
                <a:cs typeface="Arial" pitchFamily="34" charset="0"/>
              </a:rPr>
              <a:t>условий обучения</a:t>
            </a: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, в которых языки функционируют в полном объёме: от кумулятивной функции  до коммуникативной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ос</a:t>
            </a:r>
            <a:r>
              <a:rPr lang="ru-RU" altLang="ru-RU" sz="2000" dirty="0">
                <a:solidFill>
                  <a:srgbClr val="8D9CB5"/>
                </a:solidFill>
                <a:cs typeface="Arial" pitchFamily="34" charset="0"/>
              </a:rPr>
              <a:t>нова</a:t>
            </a:r>
            <a:r>
              <a:rPr lang="ru-RU" altLang="ru-RU" sz="2000" dirty="0">
                <a:solidFill>
                  <a:srgbClr val="405985"/>
                </a:solidFill>
                <a:cs typeface="Arial" pitchFamily="34" charset="0"/>
              </a:rPr>
              <a:t> </a:t>
            </a:r>
            <a:r>
              <a:rPr lang="ru-RU" altLang="ru-RU" sz="2000" dirty="0">
                <a:solidFill>
                  <a:srgbClr val="1B3BC9"/>
                </a:solidFill>
                <a:cs typeface="Arial" pitchFamily="34" charset="0"/>
              </a:rPr>
              <a:t>функциональной грамотности</a:t>
            </a:r>
            <a:endParaRPr lang="ru-RU" altLang="ru-RU" sz="2000" dirty="0">
              <a:solidFill>
                <a:srgbClr val="1B3BC9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674702" y="1229023"/>
            <a:ext cx="928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СОДЕРЖАНИЕ УРОКА РОДНОГО ЯЗЫКА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674702" y="2327820"/>
            <a:ext cx="89403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05985"/>
                </a:solidFill>
              </a:rPr>
              <a:t>Необходимо обеспечить в первую очередь </a:t>
            </a:r>
            <a:r>
              <a:rPr lang="ru-RU" dirty="0">
                <a:solidFill>
                  <a:srgbClr val="1B3B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опорное языковое содержание</a:t>
            </a:r>
            <a:r>
              <a:rPr lang="ru-RU" dirty="0">
                <a:solidFill>
                  <a:srgbClr val="1B3BC9"/>
                </a:solidFill>
              </a:rPr>
              <a:t>,</a:t>
            </a:r>
            <a:r>
              <a:rPr lang="ru-RU" dirty="0">
                <a:solidFill>
                  <a:srgbClr val="405985"/>
                </a:solidFill>
              </a:rPr>
              <a:t> которое призвано сформировать все виды </a:t>
            </a:r>
            <a:r>
              <a:rPr lang="ru-RU" b="1" dirty="0">
                <a:solidFill>
                  <a:srgbClr val="1B3BC9"/>
                </a:solidFill>
              </a:rPr>
              <a:t>универсальных учебных действий </a:t>
            </a:r>
            <a:r>
              <a:rPr lang="ru-RU" dirty="0">
                <a:solidFill>
                  <a:srgbClr val="405985"/>
                </a:solidFill>
              </a:rPr>
              <a:t>на родном языке. </a:t>
            </a:r>
          </a:p>
          <a:p>
            <a:r>
              <a:rPr lang="ru-RU" dirty="0">
                <a:solidFill>
                  <a:srgbClr val="405985"/>
                </a:solidFill>
              </a:rPr>
              <a:t>Это позволяет осуществлять коммуникативные стратегии обучения.</a:t>
            </a:r>
          </a:p>
          <a:p>
            <a:r>
              <a:rPr lang="ru-RU" dirty="0">
                <a:solidFill>
                  <a:srgbClr val="405985"/>
                </a:solidFill>
              </a:rPr>
              <a:t>В </a:t>
            </a:r>
            <a:r>
              <a:rPr lang="ru-RU" b="1" dirty="0">
                <a:solidFill>
                  <a:srgbClr val="1B3BC9"/>
                </a:solidFill>
              </a:rPr>
              <a:t>коммуникативную компетенцию </a:t>
            </a:r>
            <a:r>
              <a:rPr lang="ru-RU" dirty="0">
                <a:solidFill>
                  <a:srgbClr val="405985"/>
                </a:solidFill>
              </a:rPr>
              <a:t>школьника входят следующие умения: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задавать вопросы и слушать ответы;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участвовать в беседе;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характеризовать кого-либо через его речь;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воспроизводить высказывания любой сложности;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описывать собственную предметно-практическую деятельность;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подхватывать вербальную инициативу сверстников или взрослого;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участвовать в планировании учебной и социальной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уметь делать выводы и подводить итоги.</a:t>
            </a:r>
          </a:p>
          <a:p>
            <a:endParaRPr lang="ru-RU" dirty="0">
              <a:solidFill>
                <a:srgbClr val="00339E"/>
              </a:solidFill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4BABE-D112-AB1F-1BA5-D086AFB11181}"/>
              </a:ext>
            </a:extLst>
          </p:cNvPr>
          <p:cNvSpPr txBox="1"/>
          <p:nvPr/>
        </p:nvSpPr>
        <p:spPr>
          <a:xfrm>
            <a:off x="304800" y="2826327"/>
            <a:ext cx="798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0E92-AABF-569E-03A6-12024E863398}"/>
              </a:ext>
            </a:extLst>
          </p:cNvPr>
          <p:cNvSpPr txBox="1"/>
          <p:nvPr/>
        </p:nvSpPr>
        <p:spPr>
          <a:xfrm>
            <a:off x="1103440" y="2447635"/>
            <a:ext cx="5278886" cy="386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355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solidFill>
                  <a:srgbClr val="1B3979"/>
                </a:solidFill>
              </a:rPr>
              <a:t>Основным содержанием являются операции с понятиями, мыслительные действия, осуществляемые в словесно-логической форме. </a:t>
            </a:r>
          </a:p>
          <a:p>
            <a:pPr marL="285750" indent="-285750" defTabSz="914355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solidFill>
                  <a:srgbClr val="1B3979"/>
                </a:solidFill>
              </a:rPr>
              <a:t>Многие на родном языке не умеют выяснять практические вопросы: сколько стоит билет с 50% скидкой или какое наибольшее количество предметов по 17 рублей можно купить на 160 рублей.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1B3BC9"/>
                </a:solidFill>
              </a:rPr>
              <a:t>Причиной является неумение школьников интерпретировать на родном языке учебные задачи и понимать  учебно-научный стиль изложения, неумение перевести на родной язык условия заданий и правильно их интерпретировать. </a:t>
            </a:r>
          </a:p>
          <a:p>
            <a:pPr>
              <a:lnSpc>
                <a:spcPct val="80000"/>
              </a:lnSpc>
            </a:pPr>
            <a:endParaRPr lang="ru-RU" altLang="ru-RU" dirty="0">
              <a:solidFill>
                <a:srgbClr val="1B3BC9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1B3BC9"/>
                </a:solidFill>
              </a:rPr>
              <a:t>25% ошибок связаны именно с </a:t>
            </a:r>
            <a:r>
              <a:rPr lang="ru-RU" altLang="ru-RU" b="1" dirty="0">
                <a:solidFill>
                  <a:srgbClr val="1B3BC9"/>
                </a:solidFill>
              </a:rPr>
              <a:t>неправильной трактовкой условий на ведущем языке,</a:t>
            </a:r>
            <a:r>
              <a:rPr lang="ru-RU" altLang="ru-RU" dirty="0">
                <a:solidFill>
                  <a:srgbClr val="1B3BC9"/>
                </a:solidFill>
              </a:rPr>
              <a:t> а это проблемы функционального чтения.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150E-F7A0-0729-8156-0D1F09E15784}"/>
              </a:ext>
            </a:extLst>
          </p:cNvPr>
          <p:cNvSpPr txBox="1"/>
          <p:nvPr/>
        </p:nvSpPr>
        <p:spPr>
          <a:xfrm>
            <a:off x="6835694" y="2583255"/>
            <a:ext cx="45979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Измерители на родном языке должны представлять собой пакет рабочих материалов, в котором носитель языка фиксирует свои достижения, включает отдельные виды работ, свиде­тельствующих о его успехах в изучаемом языке.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05985"/>
                </a:solidFill>
              </a:rPr>
              <a:t>Это работа по 4 видам речевой деятельности: чтению, говорению, слушанию и письму и лексико-грамматическим параметрам, соотносимым с программой данного класса.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2BDF-2FF6-8F67-5D1A-69391BBD6545}"/>
              </a:ext>
            </a:extLst>
          </p:cNvPr>
          <p:cNvSpPr txBox="1"/>
          <p:nvPr/>
        </p:nvSpPr>
        <p:spPr>
          <a:xfrm>
            <a:off x="6289964" y="2583255"/>
            <a:ext cx="415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590334" y="1556151"/>
            <a:ext cx="8153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ЧТО ТАКОЕ ИЗМЕРЯЕМЫЕ «ФУНКЦИОНАЛЬНЫЕ» УМЕНИЯ?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76" y="309618"/>
            <a:ext cx="10361601" cy="911819"/>
          </a:xfrm>
        </p:spPr>
        <p:txBody>
          <a:bodyPr/>
          <a:lstStyle/>
          <a:p>
            <a:pPr algn="ctr"/>
            <a:r>
              <a:rPr lang="ru-RU" sz="2700" b="1" dirty="0">
                <a:solidFill>
                  <a:srgbClr val="1B3BC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Шкала языковых умений – СПОСОБ ОЦЕНИВАНИЯ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721225"/>
              </p:ext>
            </p:extLst>
          </p:nvPr>
        </p:nvGraphicFramePr>
        <p:xfrm>
          <a:off x="618836" y="942109"/>
          <a:ext cx="11055928" cy="5809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85309">
                  <a:extLst>
                    <a:ext uri="{9D8B030D-6E8A-4147-A177-3AD203B41FA5}">
                      <a16:colId xmlns:a16="http://schemas.microsoft.com/office/drawing/2014/main" val="4035208826"/>
                    </a:ext>
                  </a:extLst>
                </a:gridCol>
                <a:gridCol w="984657">
                  <a:extLst>
                    <a:ext uri="{9D8B030D-6E8A-4147-A177-3AD203B41FA5}">
                      <a16:colId xmlns:a16="http://schemas.microsoft.com/office/drawing/2014/main" val="3874288438"/>
                    </a:ext>
                  </a:extLst>
                </a:gridCol>
                <a:gridCol w="6385962">
                  <a:extLst>
                    <a:ext uri="{9D8B030D-6E8A-4147-A177-3AD203B41FA5}">
                      <a16:colId xmlns:a16="http://schemas.microsoft.com/office/drawing/2014/main" val="1305263155"/>
                    </a:ext>
                  </a:extLst>
                </a:gridCol>
              </a:tblGrid>
              <a:tr h="6456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 err="1">
                          <a:effectLst/>
                        </a:rPr>
                        <a:t>Элементарн</a:t>
                      </a:r>
                      <a:r>
                        <a:rPr lang="ru-RU" sz="2100" dirty="0">
                          <a:effectLst/>
                        </a:rPr>
                        <a:t>. владение</a:t>
                      </a:r>
                      <a:endParaRPr lang="ru-RU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А1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Понимаю и могу употребить в речи знакомые фразы и выражения, необходимые для выполнения конкретных задач. Могу представиться/ представить других, задавать/ отвечать на вопросы о месте жительства, знакомых, имуществе. Могу участвовать в несложном разговоре, если собеседник говорит медленно и отчетливо и готов оказать помощь.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3251379255"/>
                  </a:ext>
                </a:extLst>
              </a:tr>
              <a:tr h="772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А2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Понимаю отдельные предложения и часто встречающиеся выражения связанные с основными сферами жизни (например, основные сведения о себе и членах своей семьи, покупках, устройстве на работу и т.п.). Могу выполнить задачи, связанные с простым обменом информации на знакомые или бытовые темы. В простых выражениях могу рассказать о себе, своих родных и близких, описать основные аспекты повседневной жизни.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885365948"/>
                  </a:ext>
                </a:extLst>
              </a:tr>
              <a:tr h="7725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effectLst/>
                        </a:rPr>
                        <a:t>Самостоят</a:t>
                      </a:r>
                      <a:r>
                        <a:rPr lang="ru-RU" sz="2400" dirty="0">
                          <a:effectLst/>
                        </a:rPr>
                        <a:t>. владение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В1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Понимаю основные идеи четких сообщений, сделанных на литературном языке на разные темы, типично возникающие на работе, учебе, досуге и т.д. Умею общаться в большинстве ситуаций, которые могут возникнуть во время пребывания в стране изучаемого языка. Могу составить связное сообщение на известные или особо интересующие меня темы. Могу описать впечатления, события, надежды, стремления, изложить и обосно­вать свое мнение и планы на будущее.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2012612431"/>
                  </a:ext>
                </a:extLst>
              </a:tr>
              <a:tr h="13744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В2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Понимаю общее содержание сложных текстов на абстрактные и конкретные темы, в том числе узкоспециальные тексты. Говорю достаточно быстро и спонтанно, чтобы постоянно общаться с носителями языка без особых затруднений для любой из сторон. Я умею делать четкие, подробные сообщения на различные темы и изложить свой взгляд на основную проблему, показать преимущество и недостатки разных мнений.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73053764"/>
                  </a:ext>
                </a:extLst>
              </a:tr>
              <a:tr h="13744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Свободное владение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С1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Понимаю объемные сложные тексты на различную тематику, распознаю скрытое значение. Говорю спонтанно в быстром темпе, не испытывая затруднений с подбором слов и выражений. Гибко и эффективно использую язык для общения в научной и профессиональной деятельности. Могу создать точное , детальное, хорошо выстроенное сообщение на сложные темы, демонстрируя владение моделями организации текста, средствами связи и объединением его элементов.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2450985805"/>
                  </a:ext>
                </a:extLst>
              </a:tr>
              <a:tr h="869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С2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2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Понимаю практически любое устное или письменное сообщение, могу составить связный текст, опираясь на несколько устных и письменных источников. Говорю спонтанно с высоким темпом и высокой степенью точности, подчеркивая оттенки значений даже в самых сложных случаях.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0" marR="6110" marT="6109" marB="6109" anchor="ctr"/>
                </a:tc>
                <a:extLst>
                  <a:ext uri="{0D108BD9-81ED-4DB2-BD59-A6C34878D82A}">
                    <a16:rowId xmlns:a16="http://schemas.microsoft.com/office/drawing/2014/main" val="3959630253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D571875-07D0-6C78-CD8D-A05B7D466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5589" y="0"/>
            <a:ext cx="876411" cy="88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47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98720-456E-8370-5407-C316E5D6C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4317C8-D708-82BA-379B-17ADB22F6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AE06A5-2D04-B422-714A-40F762584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9CC32F-E548-7BEB-F389-601E61F47F67}"/>
              </a:ext>
            </a:extLst>
          </p:cNvPr>
          <p:cNvSpPr txBox="1"/>
          <p:nvPr/>
        </p:nvSpPr>
        <p:spPr>
          <a:xfrm>
            <a:off x="2438400" y="1825625"/>
            <a:ext cx="827578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40598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Хамраева Елизавета </a:t>
            </a:r>
            <a:br>
              <a:rPr lang="ru-RU" sz="4800" dirty="0">
                <a:solidFill>
                  <a:srgbClr val="40598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800" dirty="0">
                <a:solidFill>
                  <a:srgbClr val="40598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Александровна, д.п.н.,</a:t>
            </a:r>
            <a:r>
              <a:rPr lang="ru-RU" sz="4800" dirty="0" err="1">
                <a:solidFill>
                  <a:srgbClr val="40598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</a:t>
            </a:r>
            <a:r>
              <a:rPr lang="ru-RU" sz="4800" dirty="0">
                <a:solidFill>
                  <a:srgbClr val="40598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4000" dirty="0"/>
          </a:p>
          <a:p>
            <a:endParaRPr lang="ru-RU" sz="4000" dirty="0"/>
          </a:p>
          <a:p>
            <a:r>
              <a:rPr lang="en-US" sz="4000" dirty="0">
                <a:solidFill>
                  <a:srgbClr val="C00000"/>
                </a:solidFill>
              </a:rPr>
              <a:t>khamraeva@institutdetstva.ru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98C1B8-6E02-2468-954F-29139368A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2771E35-604E-6332-28B1-83B6B0FF8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20FEB62-8923-A940-8ED8-8B77BF63DE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99" y="1573445"/>
            <a:ext cx="1220355" cy="152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21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846</Words>
  <Application>Microsoft Office PowerPoint</Application>
  <PresentationFormat>Широкоэкранный</PresentationFormat>
  <Paragraphs>69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Onest Black</vt:lpstr>
      <vt:lpstr>Onest Regular</vt:lpstr>
      <vt:lpstr>Tahoma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Admin</cp:lastModifiedBy>
  <cp:revision>5</cp:revision>
  <dcterms:created xsi:type="dcterms:W3CDTF">2025-03-19T07:31:17Z</dcterms:created>
  <dcterms:modified xsi:type="dcterms:W3CDTF">2025-11-26T09:58:15Z</dcterms:modified>
</cp:coreProperties>
</file>